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4057" r:id="rId2"/>
  </p:sldMasterIdLst>
  <p:notesMasterIdLst>
    <p:notesMasterId r:id="rId12"/>
  </p:notesMasterIdLst>
  <p:handoutMasterIdLst>
    <p:handoutMasterId r:id="rId13"/>
  </p:handoutMasterIdLst>
  <p:sldIdLst>
    <p:sldId id="812" r:id="rId3"/>
    <p:sldId id="786" r:id="rId4"/>
    <p:sldId id="791" r:id="rId5"/>
    <p:sldId id="913" r:id="rId6"/>
    <p:sldId id="909" r:id="rId7"/>
    <p:sldId id="910" r:id="rId8"/>
    <p:sldId id="911" r:id="rId9"/>
    <p:sldId id="912" r:id="rId10"/>
    <p:sldId id="883" r:id="rId11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ne Gibbons" initials="JG" lastIdx="12" clrIdx="0"/>
  <p:cmAuthor id="1" name="Rodrigo Floriano" initials="RF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4"/>
    <a:srgbClr val="678DC5"/>
    <a:srgbClr val="3E67A4"/>
    <a:srgbClr val="3E8DC5"/>
    <a:srgbClr val="5F5F65"/>
    <a:srgbClr val="7E7E86"/>
    <a:srgbClr val="FFFFFF"/>
    <a:srgbClr val="8E8E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9277" autoAdjust="0"/>
  </p:normalViewPr>
  <p:slideViewPr>
    <p:cSldViewPr snapToGrid="0">
      <p:cViewPr varScale="1">
        <p:scale>
          <a:sx n="98" d="100"/>
          <a:sy n="98" d="100"/>
        </p:scale>
        <p:origin x="43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2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6" Type="http://schemas.openxmlformats.org/officeDocument/2006/relationships/slide" Target="slides/slide9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5124" name="Line 13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14"/>
          <p:cNvSpPr>
            <a:spLocks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/>
          <a:p>
            <a:pPr algn="r" defTabSz="903288">
              <a:lnSpc>
                <a:spcPct val="100000"/>
              </a:lnSpc>
            </a:pPr>
            <a:fld id="{22244E67-557B-7741-B9F5-F61AA18495DF}" type="slidenum">
              <a:rPr lang="en-US" sz="800"/>
              <a:pPr algn="r" defTabSz="903288">
                <a:lnSpc>
                  <a:spcPct val="100000"/>
                </a:lnSpc>
              </a:pPr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181015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6249988" y="8609013"/>
            <a:ext cx="449262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57150" y="8785225"/>
            <a:ext cx="26193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67" tIns="50185" rIns="95667" bIns="50185">
            <a:spAutoFit/>
          </a:bodyPr>
          <a:lstStyle/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© 2006, Cisco Systems, Inc. All rights reserved.</a:t>
            </a:r>
          </a:p>
          <a:p>
            <a:pPr algn="l" defTabSz="611188">
              <a:lnSpc>
                <a:spcPct val="100000"/>
              </a:lnSpc>
              <a:tabLst>
                <a:tab pos="2387600" algn="l"/>
                <a:tab pos="4830763" algn="l"/>
              </a:tabLst>
            </a:pPr>
            <a:r>
              <a:rPr lang="en-US" sz="800"/>
              <a:t>Presentation_ID.scr</a:t>
            </a:r>
          </a:p>
        </p:txBody>
      </p:sp>
      <p:sp>
        <p:nvSpPr>
          <p:cNvPr id="6148" name="Line 10"/>
          <p:cNvSpPr>
            <a:spLocks noChangeShapeType="1"/>
          </p:cNvSpPr>
          <p:nvPr/>
        </p:nvSpPr>
        <p:spPr bwMode="auto">
          <a:xfrm>
            <a:off x="152400" y="8799513"/>
            <a:ext cx="6653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819" tIns="0" rIns="18819" bIns="0" numCol="1" anchor="b" anchorCtr="0" compatLnSpc="1">
            <a:prstTxWarp prst="textNoShape">
              <a:avLst/>
            </a:prstTxWarp>
          </a:bodyPr>
          <a:lstStyle>
            <a:lvl1pPr algn="r" defTabSz="903288">
              <a:lnSpc>
                <a:spcPct val="100000"/>
              </a:lnSpc>
              <a:defRPr sz="800" smtClean="0">
                <a:cs typeface="+mn-cs"/>
              </a:defRPr>
            </a:lvl1pPr>
          </a:lstStyle>
          <a:p>
            <a:pPr>
              <a:defRPr/>
            </a:pPr>
            <a:fld id="{F4CE0E46-7F05-B940-8356-5580BE265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0" name="Rectangle 1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25" y="244475"/>
            <a:ext cx="5321300" cy="3990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83309" name="Rectangle 1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68350" y="4378325"/>
            <a:ext cx="5468938" cy="425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7" tIns="50185" rIns="95667" bIns="50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646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2713" indent="-112713" algn="l" defTabSz="1020763" rtl="0" eaLnBrk="0" fontAlgn="base" hangingPunct="0">
      <a:lnSpc>
        <a:spcPct val="90000"/>
      </a:lnSpc>
      <a:spcBef>
        <a:spcPct val="5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82600" indent="-120650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667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4493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931988" algn="l" defTabSz="1020763" rtl="0" eaLnBrk="0" fontAlgn="base" hangingPunct="0">
      <a:lnSpc>
        <a:spcPct val="90000"/>
      </a:lnSpc>
      <a:spcBef>
        <a:spcPct val="35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D9030C1-C977-B14B-8EB7-BA2B30FCDB63}" type="slidenum">
              <a:rPr lang="en-US" sz="800"/>
              <a:pPr/>
              <a:t>1</a:t>
            </a:fld>
            <a:endParaRPr lang="en-US" sz="80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397270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 txBox="1">
            <a:spLocks noGrp="1" noChangeArrowheads="1"/>
          </p:cNvSpPr>
          <p:nvPr/>
        </p:nvSpPr>
        <p:spPr bwMode="auto">
          <a:xfrm>
            <a:off x="5929313" y="8680450"/>
            <a:ext cx="81280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819" tIns="0" rIns="18819" bIns="0" anchor="b"/>
          <a:lstStyle>
            <a:lvl1pPr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03288" eaLnBrk="0" hangingPunct="0"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7C839C26-801B-42B6-A101-60F37FE2B0A8}" type="slidenum">
              <a:rPr lang="en-US" sz="800" b="0"/>
              <a:pPr algn="r"/>
              <a:t>2</a:t>
            </a:fld>
            <a:endParaRPr lang="en-US" sz="800" b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805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389-8690-465F-BB28-DC61C90E42E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78325"/>
            <a:ext cx="6121400" cy="425291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86773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4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927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5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935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6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04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7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47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>
                <a:solidFill>
                  <a:srgbClr val="000000"/>
                </a:solidFill>
              </a:rPr>
              <a:pPr/>
              <a:t>8</a:t>
            </a:fld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33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032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90328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7A419-355F-A04A-96E0-21643AF8E9FF}" type="slidenum">
              <a:rPr lang="en-US" sz="800"/>
              <a:pPr/>
              <a:t>9</a:t>
            </a:fld>
            <a:endParaRPr lang="en-US" sz="80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200" kern="120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5.4.1.1</a:t>
            </a:r>
            <a:r>
              <a:rPr lang="en-US" sz="1200" kern="1200" baseline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 - </a:t>
            </a:r>
            <a:r>
              <a:rPr lang="en-US" dirty="0">
                <a:latin typeface="Arial" charset="0"/>
              </a:rPr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2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_CoverArt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93888"/>
            <a:ext cx="91408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C7FBAF0-BCF5-8741-945F-3C6763791038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pic>
        <p:nvPicPr>
          <p:cNvPr id="9" name="Picture 9" descr="Cisco_NewLogo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5940425"/>
            <a:ext cx="33543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Cisc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19063"/>
            <a:ext cx="11715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47" name="Rectangle 7"/>
          <p:cNvSpPr>
            <a:spLocks noGrp="1" noChangeArrowheads="1"/>
          </p:cNvSpPr>
          <p:nvPr>
            <p:ph type="ctrTitle"/>
          </p:nvPr>
        </p:nvSpPr>
        <p:spPr bwMode="white">
          <a:xfrm>
            <a:off x="311150" y="2671763"/>
            <a:ext cx="3768725" cy="830262"/>
          </a:xfrm>
          <a:ln/>
        </p:spPr>
        <p:txBody>
          <a:bodyPr anchor="ctr"/>
          <a:lstStyle>
            <a:lvl1pPr>
              <a:defRPr sz="30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9024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11150" y="4672013"/>
            <a:ext cx="4103688" cy="658812"/>
          </a:xfrm>
          <a:ln/>
        </p:spPr>
        <p:txBody>
          <a:bodyPr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5402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7525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5925" y="798513"/>
            <a:ext cx="2035175" cy="4787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5638" y="798513"/>
            <a:ext cx="5957887" cy="4787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76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9851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55638" y="2014538"/>
            <a:ext cx="7940675" cy="357187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6974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638" y="702293"/>
            <a:ext cx="8145462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638" y="1687390"/>
            <a:ext cx="7940675" cy="4720787"/>
          </a:xfrm>
        </p:spPr>
        <p:txBody>
          <a:bodyPr/>
          <a:lstStyle>
            <a:lvl2pPr marL="457200" indent="-228600">
              <a:buFont typeface="Arial" panose="020B0604020202020204" pitchFamily="34" charset="0"/>
              <a:buChar char="•"/>
              <a:defRPr/>
            </a:lvl2pPr>
            <a:lvl3pPr marL="914400" indent="-225425">
              <a:buSzPct val="75000"/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7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1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638" y="2014538"/>
            <a:ext cx="3894137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2014538"/>
            <a:ext cx="3894138" cy="3571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8947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279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3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85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49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190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5638" y="798513"/>
            <a:ext cx="814546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93675" y="6562725"/>
            <a:ext cx="9620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ITE PC v4.1</a:t>
            </a:r>
          </a:p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Chapter 1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8596313" y="6626225"/>
            <a:ext cx="3206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28856D66-2D7E-BA44-8BF8-F720D8CAD36C}" type="slidenum">
              <a:rPr lang="en-US" sz="1000">
                <a:solidFill>
                  <a:srgbClr val="D3D3D3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>
              <a:solidFill>
                <a:srgbClr val="D3D3D3"/>
              </a:solidFill>
            </a:endParaRP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398" y="2078328"/>
            <a:ext cx="7940675" cy="3950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PPt_TopBand_Artwor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8"/>
          <p:cNvSpPr>
            <a:spLocks noChangeArrowheads="1"/>
          </p:cNvSpPr>
          <p:nvPr/>
        </p:nvSpPr>
        <p:spPr bwMode="auto">
          <a:xfrm>
            <a:off x="4498975" y="6670675"/>
            <a:ext cx="2347913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© 2007 – 2010, Cisco Systems, Inc. All rights reserved.</a:t>
            </a: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7123113" y="6672263"/>
            <a:ext cx="65087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>
                <a:solidFill>
                  <a:srgbClr val="D3D3D3"/>
                </a:solidFill>
              </a:rPr>
              <a:t>Cisco Public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</p:sldLayoutIdLst>
  <p:txStyles>
    <p:titleStyle>
      <a:lvl1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+mj-lt"/>
          <a:ea typeface="ＭＳ Ｐゴシック" charset="0"/>
          <a:cs typeface="ＭＳ Ｐゴシック" charset="0"/>
        </a:defRPr>
      </a:lvl1pPr>
      <a:lvl2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6pPr>
      <a:lvl7pPr marL="9144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7pPr>
      <a:lvl8pPr marL="13716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8pPr>
      <a:lvl9pPr marL="1828800" algn="l" defTabSz="8143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708CA1"/>
          </a:solidFill>
          <a:latin typeface="Arial" charset="0"/>
        </a:defRPr>
      </a:lvl9pPr>
    </p:titleStyle>
    <p:bodyStyle>
      <a:lvl1pPr marL="236538" indent="-236538" algn="l" defTabSz="814388" rtl="0" eaLnBrk="1" fontAlgn="base" hangingPunct="1">
        <a:lnSpc>
          <a:spcPct val="95000"/>
        </a:lnSpc>
        <a:spcBef>
          <a:spcPct val="50000"/>
        </a:spcBef>
        <a:spcAft>
          <a:spcPct val="0"/>
        </a:spcAft>
        <a:buClr>
          <a:srgbClr val="708CA1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74675" indent="-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914400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254125" indent="117475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604963" indent="223838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0621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6pPr>
      <a:lvl7pPr marL="25193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7pPr>
      <a:lvl8pPr marL="29765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8pPr>
      <a:lvl9pPr marL="3433763" algn="l" defTabSz="814388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708CA1"/>
        </a:buClr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2/27/2019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24384" y="800403"/>
            <a:ext cx="6788150" cy="100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0" indent="0" algn="l" defTabSz="814388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708CA1"/>
              </a:buClr>
              <a:buFont typeface="Wingdings" pitchFamily="2" charset="2"/>
              <a:buNone/>
              <a:defRPr sz="2000" b="1">
                <a:solidFill>
                  <a:schemeClr val="bg2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0621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charset="0"/>
              <a:buNone/>
            </a:pPr>
            <a:endParaRPr lang="en-US" kern="0" dirty="0">
              <a:latin typeface="Arial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charset="0"/>
              </a:rPr>
              <a:t/>
            </a:r>
            <a:br>
              <a:rPr lang="en-US" sz="2400" dirty="0">
                <a:latin typeface="Arial" charset="0"/>
              </a:rPr>
            </a:br>
            <a:r>
              <a:rPr lang="ru-RU" sz="2400" dirty="0">
                <a:latin typeface="Arial" charset="0"/>
              </a:rPr>
              <a:t>Лекция 12</a:t>
            </a:r>
            <a:r>
              <a:rPr lang="en-US" sz="2400" dirty="0">
                <a:latin typeface="Arial" charset="0"/>
              </a:rPr>
              <a:t> </a:t>
            </a:r>
            <a:r>
              <a:rPr lang="ru-RU" sz="3100" b="0" dirty="0">
                <a:effectLst/>
              </a:rPr>
              <a:t>Интернет </a:t>
            </a:r>
            <a:r>
              <a:rPr lang="ru-RU" sz="3100" b="0" dirty="0" err="1">
                <a:effectLst/>
              </a:rPr>
              <a:t>заттардың</a:t>
            </a:r>
            <a:r>
              <a:rPr lang="ru-RU" sz="3100" b="0" dirty="0">
                <a:effectLst/>
              </a:rPr>
              <a:t> </a:t>
            </a:r>
            <a:r>
              <a:rPr lang="ru-RU" sz="3100" b="0" dirty="0" err="1">
                <a:effectLst/>
              </a:rPr>
              <a:t>шешімдерін</a:t>
            </a:r>
            <a:r>
              <a:rPr lang="ru-RU" sz="3100" b="0" dirty="0">
                <a:effectLst/>
              </a:rPr>
              <a:t> </a:t>
            </a:r>
            <a:r>
              <a:rPr lang="ru-RU" sz="3100" b="0" dirty="0" err="1">
                <a:effectLst/>
              </a:rPr>
              <a:t>модельдеу</a:t>
            </a:r>
            <a:endParaRPr lang="en-US" sz="3100" dirty="0">
              <a:solidFill>
                <a:srgbClr val="00B0F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6465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4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 IoE </a:t>
            </a:r>
            <a:r>
              <a:rPr lang="ru-RU" dirty="0" err="1"/>
              <a:t>шешімін</a:t>
            </a:r>
            <a:r>
              <a:rPr lang="ru-RU" dirty="0"/>
              <a:t> </a:t>
            </a:r>
            <a:r>
              <a:rPr lang="ru-RU" dirty="0" err="1"/>
              <a:t>модельдеу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шешімді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түсіндіріңіз</a:t>
            </a:r>
            <a:r>
              <a:rPr lang="ru-RU" dirty="0"/>
              <a:t>. </a:t>
            </a:r>
          </a:p>
          <a:p>
            <a:r>
              <a:rPr lang="ru-RU" dirty="0"/>
              <a:t>2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түрлендіру</a:t>
            </a:r>
            <a:r>
              <a:rPr lang="ru-RU" dirty="0"/>
              <a:t> </a:t>
            </a:r>
            <a:r>
              <a:rPr lang="ru-RU" dirty="0" err="1"/>
              <a:t>Цифрлау</a:t>
            </a:r>
            <a:r>
              <a:rPr lang="ru-RU" dirty="0"/>
              <a:t> </a:t>
            </a:r>
            <a:r>
              <a:rPr lang="ru-RU" dirty="0" err="1"/>
              <a:t>артықшылықтарын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 </a:t>
            </a:r>
          </a:p>
          <a:p>
            <a:r>
              <a:rPr lang="ru-RU" dirty="0"/>
              <a:t>3 Ары </a:t>
            </a:r>
            <a:r>
              <a:rPr lang="ru-RU" dirty="0" err="1"/>
              <a:t>қарай</a:t>
            </a:r>
            <a:r>
              <a:rPr lang="ru-RU" dirty="0"/>
              <a:t> </a:t>
            </a:r>
            <a:r>
              <a:rPr lang="ru-RU" dirty="0" err="1"/>
              <a:t>жүргіңіз</a:t>
            </a:r>
            <a:r>
              <a:rPr lang="ru-RU" dirty="0"/>
              <a:t> </a:t>
            </a:r>
            <a:r>
              <a:rPr lang="ru-RU" dirty="0" err="1"/>
              <a:t>келе</a:t>
            </a:r>
            <a:r>
              <a:rPr lang="ru-RU" dirty="0"/>
              <a:t> </a:t>
            </a:r>
            <a:r>
              <a:rPr lang="ru-RU" dirty="0" err="1"/>
              <a:t>ме</a:t>
            </a:r>
            <a:r>
              <a:rPr lang="ru-RU" dirty="0"/>
              <a:t>? </a:t>
            </a:r>
          </a:p>
          <a:p>
            <a:r>
              <a:rPr lang="en-US" dirty="0"/>
              <a:t>IoE </a:t>
            </a:r>
            <a:r>
              <a:rPr lang="ru-RU" dirty="0" err="1"/>
              <a:t>білім</a:t>
            </a:r>
            <a:r>
              <a:rPr lang="ru-RU" dirty="0"/>
              <a:t> беру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еңбек</a:t>
            </a:r>
            <a:r>
              <a:rPr lang="ru-RU" dirty="0"/>
              <a:t> </a:t>
            </a:r>
            <a:r>
              <a:rPr lang="ru-RU" dirty="0" err="1"/>
              <a:t>мүмкіндіктерін</a:t>
            </a:r>
            <a:r>
              <a:rPr lang="ru-RU" dirty="0"/>
              <a:t> </a:t>
            </a:r>
            <a:r>
              <a:rPr lang="ru-RU" dirty="0" err="1"/>
              <a:t>түсіндіріңіз</a:t>
            </a:r>
            <a:r>
              <a:rPr lang="ru-RU" dirty="0"/>
              <a:t>.</a:t>
            </a:r>
            <a:endParaRPr lang="en-CA" dirty="0"/>
          </a:p>
        </p:txBody>
      </p:sp>
      <p:sp>
        <p:nvSpPr>
          <p:cNvPr id="4098" name="Rectangle 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/>
              <a:t>Мақстаты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10895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150" y="2263775"/>
            <a:ext cx="5100300" cy="1481138"/>
          </a:xfrm>
        </p:spPr>
        <p:txBody>
          <a:bodyPr>
            <a:normAutofit/>
          </a:bodyPr>
          <a:lstStyle/>
          <a:p>
            <a:r>
              <a:rPr lang="en-US" sz="2800" b="0" dirty="0">
                <a:effectLst/>
              </a:rPr>
              <a:t>1 IoE </a:t>
            </a:r>
            <a:r>
              <a:rPr lang="ru-RU" sz="2800" b="0" dirty="0" err="1">
                <a:effectLst/>
              </a:rPr>
              <a:t>шешімін</a:t>
            </a:r>
            <a:r>
              <a:rPr lang="ru-RU" sz="2800" b="0" dirty="0">
                <a:effectLst/>
              </a:rPr>
              <a:t> </a:t>
            </a:r>
            <a:r>
              <a:rPr lang="ru-RU" sz="2800" b="0" dirty="0" err="1">
                <a:effectLst/>
              </a:rPr>
              <a:t>модельдеу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221210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5475" y="4114065"/>
            <a:ext cx="3260550" cy="263201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1" y="1387366"/>
            <a:ext cx="8752914" cy="5203934"/>
          </a:xfrm>
        </p:spPr>
        <p:txBody>
          <a:bodyPr>
            <a:noAutofit/>
          </a:bodyPr>
          <a:lstStyle/>
          <a:p>
            <a:r>
              <a:rPr lang="ru-RU" sz="2000" dirty="0" err="1"/>
              <a:t>Пациенттерге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Денсаулық</a:t>
            </a:r>
            <a:r>
              <a:rPr lang="ru-RU" sz="2000" dirty="0"/>
              <a:t> </a:t>
            </a:r>
            <a:r>
              <a:rPr lang="ru-RU" sz="2000" dirty="0" err="1"/>
              <a:t>сақтау</a:t>
            </a:r>
            <a:r>
              <a:rPr lang="ru-RU" sz="2000" dirty="0"/>
              <a:t> </a:t>
            </a:r>
            <a:r>
              <a:rPr lang="ru-RU" sz="2000" dirty="0" err="1"/>
              <a:t>шешімінің</a:t>
            </a:r>
            <a:r>
              <a:rPr lang="ru-RU" sz="2000" dirty="0"/>
              <a:t> </a:t>
            </a:r>
            <a:r>
              <a:rPr lang="ru-RU" sz="2000" dirty="0" err="1"/>
              <a:t>диабеттік</a:t>
            </a:r>
            <a:r>
              <a:rPr lang="ru-RU" sz="2000" dirty="0"/>
              <a:t> </a:t>
            </a:r>
            <a:r>
              <a:rPr lang="ru-RU" sz="2000" dirty="0" err="1"/>
              <a:t>үлгісі</a:t>
            </a:r>
            <a:r>
              <a:rPr lang="ru-RU" sz="2000" dirty="0"/>
              <a:t> </a:t>
            </a:r>
            <a:r>
              <a:rPr lang="en-US" sz="2000" dirty="0"/>
              <a:t>M2M Interactions-</a:t>
            </a:r>
            <a:r>
              <a:rPr lang="ru-RU" sz="2000" dirty="0"/>
              <a:t>трафик сигналы </a:t>
            </a:r>
            <a:r>
              <a:rPr lang="ru-RU" sz="2000" dirty="0" err="1"/>
              <a:t>мобильді</a:t>
            </a:r>
            <a:r>
              <a:rPr lang="ru-RU" sz="2000" dirty="0"/>
              <a:t> </a:t>
            </a:r>
            <a:r>
              <a:rPr lang="ru-RU" sz="2000" dirty="0" err="1"/>
              <a:t>өңдеу</a:t>
            </a:r>
            <a:r>
              <a:rPr lang="ru-RU" sz="2000" dirty="0"/>
              <a:t> </a:t>
            </a:r>
            <a:r>
              <a:rPr lang="ru-RU" sz="2000" dirty="0" err="1"/>
              <a:t>орталығының</a:t>
            </a:r>
            <a:r>
              <a:rPr lang="ru-RU" sz="2000" dirty="0"/>
              <a:t> </a:t>
            </a:r>
            <a:r>
              <a:rPr lang="ru-RU" sz="2000" dirty="0" err="1"/>
              <a:t>жақындауына</a:t>
            </a:r>
            <a:r>
              <a:rPr lang="ru-RU" sz="2000" dirty="0"/>
              <a:t> </a:t>
            </a:r>
            <a:r>
              <a:rPr lang="ru-RU" sz="2000" dirty="0" err="1"/>
              <a:t>қарай</a:t>
            </a:r>
            <a:r>
              <a:rPr lang="ru-RU" sz="2000" dirty="0"/>
              <a:t> </a:t>
            </a:r>
            <a:r>
              <a:rPr lang="ru-RU" sz="2000" dirty="0" err="1"/>
              <a:t>өзгереді</a:t>
            </a:r>
            <a:r>
              <a:rPr lang="ru-RU" sz="2000" dirty="0"/>
              <a:t>. </a:t>
            </a:r>
            <a:r>
              <a:rPr lang="en-US" sz="2000" dirty="0"/>
              <a:t>M2P - </a:t>
            </a:r>
            <a:r>
              <a:rPr lang="ru-RU" sz="2000" dirty="0" err="1"/>
              <a:t>Денсаулық</a:t>
            </a:r>
            <a:r>
              <a:rPr lang="ru-RU" sz="2000" dirty="0"/>
              <a:t> </a:t>
            </a:r>
            <a:r>
              <a:rPr lang="ru-RU" sz="2000" dirty="0" err="1"/>
              <a:t>бақылау</a:t>
            </a:r>
            <a:r>
              <a:rPr lang="ru-RU" sz="2000" dirty="0"/>
              <a:t> </a:t>
            </a:r>
            <a:r>
              <a:rPr lang="ru-RU" sz="2000" dirty="0" err="1"/>
              <a:t>компаниясы</a:t>
            </a:r>
            <a:r>
              <a:rPr lang="ru-RU" sz="2000" dirty="0"/>
              <a:t> </a:t>
            </a:r>
            <a:r>
              <a:rPr lang="ru-RU" sz="2000" dirty="0" err="1"/>
              <a:t>үздік</a:t>
            </a:r>
            <a:r>
              <a:rPr lang="ru-RU" sz="2000" dirty="0"/>
              <a:t> </a:t>
            </a:r>
            <a:r>
              <a:rPr lang="ru-RU" sz="2000" dirty="0" err="1"/>
              <a:t>емдеуді</a:t>
            </a:r>
            <a:r>
              <a:rPr lang="ru-RU" sz="2000" dirty="0"/>
              <a:t> </a:t>
            </a:r>
            <a:r>
              <a:rPr lang="ru-RU" sz="2000" dirty="0" err="1"/>
              <a:t>қамтамасыз</a:t>
            </a:r>
            <a:r>
              <a:rPr lang="ru-RU" sz="2000" dirty="0"/>
              <a:t> </a:t>
            </a:r>
            <a:r>
              <a:rPr lang="ru-RU" sz="2000" dirty="0" err="1"/>
              <a:t>ету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жинайды</a:t>
            </a:r>
            <a:r>
              <a:rPr lang="ru-RU" sz="2000" dirty="0"/>
              <a:t> </a:t>
            </a:r>
            <a:r>
              <a:rPr lang="en-US" sz="2000" dirty="0"/>
              <a:t>P2P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әрекеттесуі</a:t>
            </a:r>
            <a:r>
              <a:rPr lang="ru-RU" sz="2000" dirty="0"/>
              <a:t>-пациент пен пациент </a:t>
            </a:r>
            <a:r>
              <a:rPr lang="ru-RU" sz="2000" dirty="0" err="1"/>
              <a:t>арасындағы</a:t>
            </a:r>
            <a:r>
              <a:rPr lang="ru-RU" sz="2000" dirty="0"/>
              <a:t>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әрекеттесу</a:t>
            </a:r>
            <a:r>
              <a:rPr lang="ru-RU" sz="2000" dirty="0"/>
              <a:t> </a:t>
            </a:r>
            <a:r>
              <a:rPr lang="ru-RU" sz="2000" dirty="0" err="1"/>
              <a:t>Аналитикалық</a:t>
            </a:r>
            <a:r>
              <a:rPr lang="ru-RU" sz="2000" dirty="0"/>
              <a:t> </a:t>
            </a:r>
            <a:r>
              <a:rPr lang="ru-RU" sz="2000" dirty="0" err="1"/>
              <a:t>құралдар</a:t>
            </a:r>
            <a:r>
              <a:rPr lang="ru-RU" sz="2000" dirty="0"/>
              <a:t> </a:t>
            </a:r>
            <a:r>
              <a:rPr lang="ru-RU" sz="2000" dirty="0" err="1"/>
              <a:t>Сипаттама-түсінуді</a:t>
            </a:r>
            <a:r>
              <a:rPr lang="ru-RU" sz="2000" dirty="0"/>
              <a:t> </a:t>
            </a:r>
            <a:r>
              <a:rPr lang="ru-RU" sz="2000" dirty="0" err="1"/>
              <a:t>жеңілдетуге</a:t>
            </a:r>
            <a:r>
              <a:rPr lang="ru-RU" sz="2000" dirty="0"/>
              <a:t> </a:t>
            </a:r>
            <a:r>
              <a:rPr lang="ru-RU" sz="2000" dirty="0" err="1"/>
              <a:t>арналған</a:t>
            </a:r>
            <a:r>
              <a:rPr lang="ru-RU" sz="2000" dirty="0"/>
              <a:t> </a:t>
            </a:r>
            <a:r>
              <a:rPr lang="ru-RU" sz="2000" dirty="0" err="1"/>
              <a:t>есептерді</a:t>
            </a:r>
            <a:r>
              <a:rPr lang="ru-RU" sz="2000" dirty="0"/>
              <a:t> </a:t>
            </a:r>
            <a:r>
              <a:rPr lang="ru-RU" sz="2000" dirty="0" err="1"/>
              <a:t>жасау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тарихи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пайдаланады</a:t>
            </a:r>
            <a:r>
              <a:rPr lang="ru-RU" sz="2000" dirty="0"/>
              <a:t> </a:t>
            </a:r>
            <a:r>
              <a:rPr lang="ru-RU" sz="2000" dirty="0" err="1"/>
              <a:t>Болжамдық-келесі</a:t>
            </a:r>
            <a:r>
              <a:rPr lang="ru-RU" sz="2000" dirty="0"/>
              <a:t> </a:t>
            </a:r>
            <a:r>
              <a:rPr lang="ru-RU" sz="2000" dirty="0" err="1"/>
              <a:t>жағдайларда</a:t>
            </a:r>
            <a:r>
              <a:rPr lang="ru-RU" sz="2000" dirty="0"/>
              <a:t> не </a:t>
            </a:r>
            <a:r>
              <a:rPr lang="ru-RU" sz="2000" dirty="0" err="1"/>
              <a:t>болуы</a:t>
            </a:r>
            <a:r>
              <a:rPr lang="ru-RU" sz="2000" dirty="0"/>
              <a:t> </a:t>
            </a:r>
            <a:r>
              <a:rPr lang="ru-RU" sz="2000" dirty="0" err="1"/>
              <a:t>мүмкін</a:t>
            </a:r>
            <a:r>
              <a:rPr lang="ru-RU" sz="2000" dirty="0"/>
              <a:t> </a:t>
            </a:r>
            <a:r>
              <a:rPr lang="ru-RU" sz="2000" dirty="0" err="1"/>
              <a:t>анықтау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</a:t>
            </a:r>
            <a:r>
              <a:rPr lang="ru-RU" sz="2000" dirty="0" err="1"/>
              <a:t>зияткерлік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модельдеу</a:t>
            </a:r>
            <a:r>
              <a:rPr lang="ru-RU" sz="2000" dirty="0"/>
              <a:t> </a:t>
            </a:r>
            <a:r>
              <a:rPr lang="ru-RU" sz="2000" dirty="0" err="1"/>
              <a:t>әдістерін</a:t>
            </a:r>
            <a:r>
              <a:rPr lang="ru-RU" sz="2000" dirty="0"/>
              <a:t> </a:t>
            </a:r>
            <a:r>
              <a:rPr lang="ru-RU" sz="2000" dirty="0" err="1"/>
              <a:t>қолданады</a:t>
            </a:r>
            <a:r>
              <a:rPr lang="ru-RU" sz="2000" dirty="0"/>
              <a:t> </a:t>
            </a:r>
            <a:r>
              <a:rPr lang="ru-RU" sz="2000" dirty="0" err="1"/>
              <a:t>Нормативтік-әрекет</a:t>
            </a:r>
            <a:r>
              <a:rPr lang="ru-RU" sz="2000" dirty="0"/>
              <a:t> </a:t>
            </a:r>
            <a:r>
              <a:rPr lang="ru-RU" sz="2000" dirty="0" err="1"/>
              <a:t>бағытын</a:t>
            </a:r>
            <a:r>
              <a:rPr lang="ru-RU" sz="2000" dirty="0"/>
              <a:t> </a:t>
            </a:r>
            <a:r>
              <a:rPr lang="ru-RU" sz="2000" dirty="0" err="1"/>
              <a:t>ұсыну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ықтимал</a:t>
            </a:r>
            <a:r>
              <a:rPr lang="ru-RU" sz="2000" dirty="0"/>
              <a:t> </a:t>
            </a:r>
            <a:r>
              <a:rPr lang="ru-RU" sz="2000" dirty="0" err="1"/>
              <a:t>нәтижені</a:t>
            </a:r>
            <a:r>
              <a:rPr lang="ru-RU" sz="2000" dirty="0"/>
              <a:t> </a:t>
            </a:r>
            <a:r>
              <a:rPr lang="ru-RU" sz="2000" dirty="0" err="1"/>
              <a:t>болжау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симуляцияны</a:t>
            </a:r>
            <a:r>
              <a:rPr lang="ru-RU" sz="2000" dirty="0"/>
              <a:t>, бизнес-</a:t>
            </a:r>
            <a:r>
              <a:rPr lang="ru-RU" sz="2000" dirty="0" err="1"/>
              <a:t>ережелерді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машиналық</a:t>
            </a:r>
            <a:r>
              <a:rPr lang="ru-RU" sz="2000" dirty="0"/>
              <a:t> </a:t>
            </a:r>
            <a:r>
              <a:rPr lang="ru-RU" sz="2000" dirty="0" err="1"/>
              <a:t>оқытуды</a:t>
            </a:r>
            <a:r>
              <a:rPr lang="ru-RU" sz="2000" dirty="0"/>
              <a:t> </a:t>
            </a:r>
            <a:r>
              <a:rPr lang="ru-RU" sz="2000" dirty="0" err="1"/>
              <a:t>пайдаланады</a:t>
            </a:r>
            <a:r>
              <a:rPr lang="ru-RU" sz="2000" dirty="0"/>
              <a:t> </a:t>
            </a:r>
            <a:r>
              <a:rPr lang="ru-RU" sz="2000" dirty="0" err="1"/>
              <a:t>Денсаулық</a:t>
            </a:r>
            <a:r>
              <a:rPr lang="ru-RU" sz="2000" dirty="0"/>
              <a:t> </a:t>
            </a:r>
            <a:r>
              <a:rPr lang="ru-RU" sz="2000" dirty="0" err="1"/>
              <a:t>сақтаудағы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Датчиктерден</a:t>
            </a:r>
            <a:r>
              <a:rPr lang="ru-RU" sz="2000" dirty="0"/>
              <a:t> </a:t>
            </a:r>
            <a:r>
              <a:rPr lang="ru-RU" sz="2000" dirty="0" err="1"/>
              <a:t>жиналған</a:t>
            </a:r>
            <a:r>
              <a:rPr lang="ru-RU" sz="2000" dirty="0"/>
              <a:t> </a:t>
            </a:r>
            <a:r>
              <a:rPr lang="ru-RU" sz="2000" dirty="0" err="1"/>
              <a:t>деректер</a:t>
            </a:r>
            <a:r>
              <a:rPr lang="ru-RU" sz="2000" dirty="0"/>
              <a:t> </a:t>
            </a:r>
            <a:r>
              <a:rPr lang="ru-RU" sz="2000" dirty="0" err="1"/>
              <a:t>ағынын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жолымен</a:t>
            </a:r>
            <a:r>
              <a:rPr lang="ru-RU" sz="2000" dirty="0"/>
              <a:t> </a:t>
            </a:r>
            <a:r>
              <a:rPr lang="ru-RU" sz="2000" dirty="0" err="1"/>
              <a:t>пациенттің</a:t>
            </a:r>
            <a:r>
              <a:rPr lang="ru-RU" sz="2000" dirty="0"/>
              <a:t> </a:t>
            </a:r>
            <a:r>
              <a:rPr lang="ru-RU" sz="2000" dirty="0" err="1"/>
              <a:t>денсаулық</a:t>
            </a:r>
            <a:r>
              <a:rPr lang="ru-RU" sz="2000" dirty="0"/>
              <a:t> </a:t>
            </a:r>
            <a:r>
              <a:rPr lang="ru-RU" sz="2000" dirty="0" err="1"/>
              <a:t>жағдайын</a:t>
            </a:r>
            <a:r>
              <a:rPr lang="ru-RU" sz="2000" dirty="0"/>
              <a:t> </a:t>
            </a:r>
            <a:r>
              <a:rPr lang="ru-RU" sz="2000" dirty="0" err="1"/>
              <a:t>мониторингілеу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пайдалану</a:t>
            </a:r>
            <a:r>
              <a:rPr lang="ru-RU" sz="2000" dirty="0"/>
              <a:t> </a:t>
            </a:r>
            <a:r>
              <a:rPr lang="ru-RU" sz="2000" dirty="0" err="1"/>
              <a:t>түрлері</a:t>
            </a:r>
            <a:r>
              <a:rPr lang="ru-RU" sz="2000" dirty="0"/>
              <a:t>: </a:t>
            </a:r>
            <a:r>
              <a:rPr lang="ru-RU" sz="2000" dirty="0" err="1"/>
              <a:t>төтенше</a:t>
            </a:r>
            <a:r>
              <a:rPr lang="ru-RU" sz="2000" dirty="0"/>
              <a:t> </a:t>
            </a:r>
            <a:r>
              <a:rPr lang="ru-RU" sz="2000" dirty="0" err="1"/>
              <a:t>жағдайда</a:t>
            </a:r>
            <a:r>
              <a:rPr lang="ru-RU" sz="2000" dirty="0"/>
              <a:t> тез </a:t>
            </a:r>
            <a:r>
              <a:rPr lang="ru-RU" sz="2000" dirty="0" err="1"/>
              <a:t>жауап</a:t>
            </a:r>
            <a:r>
              <a:rPr lang="ru-RU" sz="2000" dirty="0"/>
              <a:t> беру </a:t>
            </a:r>
            <a:r>
              <a:rPr lang="ru-RU" sz="2000" dirty="0" err="1"/>
              <a:t>уақыты</a:t>
            </a:r>
            <a:endParaRPr lang="en-US" sz="2000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sz="2000" b="0" dirty="0">
                <a:effectLst/>
              </a:rPr>
              <a:t>IoE </a:t>
            </a:r>
            <a:r>
              <a:rPr lang="ru-RU" sz="2000" b="0" dirty="0" err="1">
                <a:effectLst/>
              </a:rPr>
              <a:t>шешімін</a:t>
            </a:r>
            <a:r>
              <a:rPr lang="ru-RU" sz="2000" b="0" dirty="0">
                <a:effectLst/>
              </a:rPr>
              <a:t> </a:t>
            </a:r>
            <a:r>
              <a:rPr lang="ru-RU" sz="2000" b="0" dirty="0" err="1">
                <a:effectLst/>
              </a:rPr>
              <a:t>модельдеу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4400" dirty="0" err="1"/>
              <a:t>IoE</a:t>
            </a:r>
            <a:r>
              <a:rPr lang="ru-RU" sz="4400" dirty="0"/>
              <a:t> </a:t>
            </a:r>
            <a:r>
              <a:rPr lang="ru-RU" b="0" dirty="0" err="1">
                <a:effectLst/>
              </a:rPr>
              <a:t>Денсаулық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сақтау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моделіндегі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өзара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іс-қимыл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455793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900332"/>
            <a:ext cx="8752915" cy="333794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Жақсы</a:t>
            </a:r>
            <a:r>
              <a:rPr lang="ru-RU" dirty="0"/>
              <a:t> </a:t>
            </a:r>
            <a:r>
              <a:rPr lang="ru-RU" dirty="0" err="1"/>
              <a:t>модельдеудің</a:t>
            </a:r>
            <a:r>
              <a:rPr lang="ru-RU" dirty="0"/>
              <a:t> </a:t>
            </a:r>
            <a:r>
              <a:rPr lang="ru-RU" dirty="0" err="1"/>
              <a:t>артықшылықтары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? </a:t>
            </a:r>
            <a:r>
              <a:rPr lang="ru-RU" dirty="0" err="1"/>
              <a:t>Сіз</a:t>
            </a:r>
            <a:r>
              <a:rPr lang="ru-RU" dirty="0"/>
              <a:t>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таңбаларды</a:t>
            </a:r>
            <a:r>
              <a:rPr lang="ru-RU" dirty="0"/>
              <a:t> блок-</a:t>
            </a:r>
            <a:r>
              <a:rPr lang="ru-RU" dirty="0" err="1"/>
              <a:t>схемада</a:t>
            </a:r>
            <a:r>
              <a:rPr lang="ru-RU" dirty="0"/>
              <a:t> </a:t>
            </a:r>
            <a:r>
              <a:rPr lang="ru-RU" dirty="0" err="1"/>
              <a:t>атай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сипаттай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 ба? </a:t>
            </a:r>
            <a:r>
              <a:rPr lang="ru-RU" dirty="0" err="1"/>
              <a:t>Компьютерлік</a:t>
            </a:r>
            <a:r>
              <a:rPr lang="ru-RU" dirty="0"/>
              <a:t> </a:t>
            </a:r>
            <a:r>
              <a:rPr lang="ru-RU" dirty="0" err="1"/>
              <a:t>желінің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элементтерін</a:t>
            </a:r>
            <a:r>
              <a:rPr lang="ru-RU" dirty="0"/>
              <a:t> </a:t>
            </a:r>
            <a:r>
              <a:rPr lang="ru-RU" dirty="0" err="1"/>
              <a:t>анықтайтын</a:t>
            </a:r>
            <a:r>
              <a:rPr lang="ru-RU" dirty="0"/>
              <a:t> </a:t>
            </a:r>
            <a:r>
              <a:rPr lang="ru-RU" dirty="0" err="1"/>
              <a:t>желілік</a:t>
            </a:r>
            <a:r>
              <a:rPr lang="ru-RU" dirty="0"/>
              <a:t> топология - Карта </a:t>
            </a:r>
            <a:r>
              <a:rPr lang="ru-RU" dirty="0" err="1"/>
              <a:t>Физикалық</a:t>
            </a:r>
            <a:r>
              <a:rPr lang="ru-RU" dirty="0"/>
              <a:t> топология-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құрылғылардың</a:t>
            </a:r>
            <a:r>
              <a:rPr lang="ru-RU" dirty="0"/>
              <a:t> </a:t>
            </a:r>
            <a:r>
              <a:rPr lang="ru-RU" dirty="0" err="1"/>
              <a:t>орналасуы</a:t>
            </a:r>
            <a:r>
              <a:rPr lang="ru-RU" dirty="0"/>
              <a:t> мен </a:t>
            </a:r>
            <a:r>
              <a:rPr lang="ru-RU" dirty="0" err="1"/>
              <a:t>орналасуын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</a:t>
            </a:r>
            <a:r>
              <a:rPr lang="ru-RU" dirty="0"/>
              <a:t> </a:t>
            </a:r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көрсетеді</a:t>
            </a:r>
            <a:r>
              <a:rPr lang="ru-RU" dirty="0"/>
              <a:t> </a:t>
            </a:r>
            <a:r>
              <a:rPr lang="ru-RU" dirty="0" err="1"/>
              <a:t>Логикалық</a:t>
            </a:r>
            <a:r>
              <a:rPr lang="ru-RU" dirty="0"/>
              <a:t> топология.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беріледі</a:t>
            </a:r>
            <a:r>
              <a:rPr lang="ru-RU" dirty="0"/>
              <a:t>. </a:t>
            </a:r>
            <a:r>
              <a:rPr lang="ru-RU" dirty="0" err="1"/>
              <a:t>Төменде</a:t>
            </a:r>
            <a:r>
              <a:rPr lang="ru-RU" dirty="0"/>
              <a:t> </a:t>
            </a:r>
            <a:r>
              <a:rPr lang="ru-RU" dirty="0" err="1"/>
              <a:t>желі</a:t>
            </a:r>
            <a:r>
              <a:rPr lang="ru-RU" dirty="0"/>
              <a:t> топология </a:t>
            </a:r>
            <a:r>
              <a:rPr lang="ru-RU" dirty="0" err="1"/>
              <a:t>түрін</a:t>
            </a:r>
            <a:r>
              <a:rPr lang="ru-RU" dirty="0"/>
              <a:t> </a:t>
            </a:r>
            <a:r>
              <a:rPr lang="ru-RU" dirty="0" err="1"/>
              <a:t>көрсете</a:t>
            </a:r>
            <a:r>
              <a:rPr lang="ru-RU" dirty="0"/>
              <a:t> </a:t>
            </a:r>
            <a:r>
              <a:rPr lang="ru-RU" dirty="0" err="1"/>
              <a:t>аласыз</a:t>
            </a:r>
            <a:r>
              <a:rPr lang="ru-RU" dirty="0"/>
              <a:t> ба?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352868" y="0"/>
            <a:ext cx="8229600" cy="99880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800" b="0" dirty="0">
                <a:effectLst/>
              </a:rPr>
              <a:t>IoE </a:t>
            </a:r>
            <a:r>
              <a:rPr lang="ru-RU" sz="1800" b="0" dirty="0" err="1">
                <a:effectLst/>
              </a:rPr>
              <a:t>шешімін</a:t>
            </a:r>
            <a:r>
              <a:rPr lang="ru-RU" sz="1800" b="0" dirty="0">
                <a:effectLst/>
              </a:rPr>
              <a:t> </a:t>
            </a:r>
            <a:r>
              <a:rPr lang="ru-RU" sz="1800" b="0" dirty="0" err="1">
                <a:effectLst/>
              </a:rPr>
              <a:t>модельдеу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3200" dirty="0" err="1"/>
              <a:t>Модельдеу</a:t>
            </a:r>
            <a:endParaRPr lang="en-US" sz="3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8078" y="4238279"/>
            <a:ext cx="2814433" cy="2430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9492" y="4238279"/>
            <a:ext cx="3873115" cy="243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385564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8175" y="4543064"/>
            <a:ext cx="3555825" cy="231493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204486"/>
            <a:ext cx="8752915" cy="5203934"/>
          </a:xfrm>
        </p:spPr>
        <p:txBody>
          <a:bodyPr>
            <a:normAutofit/>
          </a:bodyPr>
          <a:lstStyle/>
          <a:p>
            <a:r>
              <a:rPr lang="ru-RU" dirty="0" err="1"/>
              <a:t>Цифрлау</a:t>
            </a:r>
            <a:r>
              <a:rPr lang="ru-RU" dirty="0"/>
              <a:t> </a:t>
            </a:r>
            <a:r>
              <a:rPr lang="ru-RU" dirty="0" err="1"/>
              <a:t>алайық</a:t>
            </a:r>
            <a:r>
              <a:rPr lang="ru-RU" dirty="0"/>
              <a:t> </a:t>
            </a:r>
            <a:r>
              <a:rPr lang="en-US" dirty="0"/>
              <a:t>IoE-</a:t>
            </a:r>
            <a:r>
              <a:rPr lang="ru-RU" dirty="0" err="1"/>
              <a:t>адамдар</a:t>
            </a:r>
            <a:r>
              <a:rPr lang="ru-RU" dirty="0"/>
              <a:t>, </a:t>
            </a:r>
            <a:r>
              <a:rPr lang="ru-RU" dirty="0" err="1"/>
              <a:t>процестер</a:t>
            </a:r>
            <a:r>
              <a:rPr lang="ru-RU" dirty="0"/>
              <a:t>, </a:t>
            </a:r>
            <a:r>
              <a:rPr lang="ru-RU" dirty="0" err="1"/>
              <a:t>деректер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барлық</a:t>
            </a:r>
            <a:r>
              <a:rPr lang="ru-RU" dirty="0"/>
              <a:t> </a:t>
            </a:r>
            <a:r>
              <a:rPr lang="ru-RU" dirty="0" err="1"/>
              <a:t>нәрселер</a:t>
            </a:r>
            <a:r>
              <a:rPr lang="ru-RU" dirty="0"/>
              <a:t> </a:t>
            </a:r>
            <a:r>
              <a:rPr lang="ru-RU" dirty="0" err="1"/>
              <a:t>ақылға</a:t>
            </a:r>
            <a:r>
              <a:rPr lang="ru-RU" dirty="0"/>
              <a:t> </a:t>
            </a:r>
            <a:r>
              <a:rPr lang="ru-RU" dirty="0" err="1"/>
              <a:t>қонымды</a:t>
            </a:r>
            <a:r>
              <a:rPr lang="ru-RU" dirty="0"/>
              <a:t>. </a:t>
            </a:r>
            <a:r>
              <a:rPr lang="ru-RU" dirty="0" err="1"/>
              <a:t>Цифрлау</a:t>
            </a:r>
            <a:r>
              <a:rPr lang="ru-RU" dirty="0"/>
              <a:t> - </a:t>
            </a:r>
            <a:r>
              <a:rPr lang="ru-RU" dirty="0" err="1"/>
              <a:t>ұйым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</a:t>
            </a:r>
            <a:r>
              <a:rPr lang="ru-RU" dirty="0" err="1"/>
              <a:t>болатын</a:t>
            </a:r>
            <a:r>
              <a:rPr lang="ru-RU" dirty="0"/>
              <a:t> процесс. </a:t>
            </a:r>
            <a:r>
              <a:rPr lang="en-US" dirty="0"/>
              <a:t>Digital-</a:t>
            </a:r>
            <a:r>
              <a:rPr lang="ru-RU" dirty="0" err="1"/>
              <a:t>кәсіпорын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технологиялық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оңтайландырылған</a:t>
            </a:r>
            <a:r>
              <a:rPr lang="ru-RU" dirty="0"/>
              <a:t> </a:t>
            </a:r>
            <a:r>
              <a:rPr lang="ru-RU" dirty="0" err="1"/>
              <a:t>мінсіз</a:t>
            </a:r>
            <a:r>
              <a:rPr lang="ru-RU" dirty="0"/>
              <a:t> </a:t>
            </a:r>
            <a:r>
              <a:rPr lang="ru-RU" dirty="0" err="1"/>
              <a:t>соңғы</a:t>
            </a:r>
            <a:r>
              <a:rPr lang="ru-RU" dirty="0"/>
              <a:t> </a:t>
            </a:r>
            <a:r>
              <a:rPr lang="ru-RU" dirty="0" err="1"/>
              <a:t>жағдай</a:t>
            </a:r>
            <a:r>
              <a:rPr lang="ru-RU" dirty="0"/>
              <a:t> </a:t>
            </a:r>
            <a:r>
              <a:rPr lang="ru-RU" dirty="0" err="1"/>
              <a:t>Қандай</a:t>
            </a:r>
            <a:r>
              <a:rPr lang="ru-RU" dirty="0"/>
              <a:t> </a:t>
            </a:r>
            <a:r>
              <a:rPr lang="ru-RU" dirty="0" err="1"/>
              <a:t>кейбір</a:t>
            </a:r>
            <a:r>
              <a:rPr lang="ru-RU" dirty="0"/>
              <a:t> </a:t>
            </a:r>
            <a:r>
              <a:rPr lang="ru-RU" dirty="0" err="1"/>
              <a:t>артықшылықтары</a:t>
            </a:r>
            <a:r>
              <a:rPr lang="ru-RU" dirty="0"/>
              <a:t> </a:t>
            </a:r>
            <a:r>
              <a:rPr lang="ru-RU" dirty="0" err="1"/>
              <a:t>сандық</a:t>
            </a:r>
            <a:r>
              <a:rPr lang="ru-RU" dirty="0"/>
              <a:t> трансформация?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b="0" dirty="0" err="1">
                <a:effectLst/>
              </a:rPr>
              <a:t>Барлық</a:t>
            </a:r>
            <a:r>
              <a:rPr lang="ru-RU" sz="1800" b="0" dirty="0">
                <a:effectLst/>
              </a:rPr>
              <a:t> </a:t>
            </a:r>
            <a:r>
              <a:rPr lang="ru-RU" sz="1800" b="0" dirty="0" err="1">
                <a:effectLst/>
              </a:rPr>
              <a:t>сандық</a:t>
            </a:r>
            <a:r>
              <a:rPr lang="ru-RU" sz="1800" b="0" dirty="0">
                <a:effectLst/>
              </a:rPr>
              <a:t> </a:t>
            </a:r>
            <a:r>
              <a:rPr lang="ru-RU" sz="1800" b="0" dirty="0" err="1">
                <a:effectLst/>
              </a:rPr>
              <a:t>түрлендіру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b="0" dirty="0" err="1">
                <a:effectLst/>
              </a:rPr>
              <a:t>Жол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анық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5591847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38750" y="4124325"/>
            <a:ext cx="3905250" cy="273367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110" y="1387366"/>
            <a:ext cx="8752915" cy="5203934"/>
          </a:xfrm>
        </p:spPr>
        <p:txBody>
          <a:bodyPr>
            <a:normAutofit/>
          </a:bodyPr>
          <a:lstStyle/>
          <a:p>
            <a:r>
              <a:rPr lang="en-US" dirty="0"/>
              <a:t>Cisco Networking Academy </a:t>
            </a:r>
            <a:r>
              <a:rPr lang="ru-RU" dirty="0" err="1"/>
              <a:t>Бағдарламасы</a:t>
            </a:r>
            <a:r>
              <a:rPr lang="ru-RU" dirty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коммуникациялық</a:t>
            </a:r>
            <a:r>
              <a:rPr lang="ru-RU" dirty="0"/>
              <a:t> </a:t>
            </a:r>
            <a:r>
              <a:rPr lang="ru-RU" dirty="0" err="1"/>
              <a:t>технологиялар</a:t>
            </a:r>
            <a:r>
              <a:rPr lang="ru-RU" dirty="0"/>
              <a:t> (АКТ) </a:t>
            </a:r>
            <a:r>
              <a:rPr lang="ru-RU" dirty="0" err="1"/>
              <a:t>мансабына</a:t>
            </a:r>
            <a:r>
              <a:rPr lang="ru-RU" dirty="0"/>
              <a:t> </a:t>
            </a:r>
            <a:r>
              <a:rPr lang="ru-RU" dirty="0" err="1"/>
              <a:t>адамдарды</a:t>
            </a:r>
            <a:r>
              <a:rPr lang="ru-RU" dirty="0"/>
              <a:t> </a:t>
            </a:r>
            <a:r>
              <a:rPr lang="ru-RU" dirty="0" err="1"/>
              <a:t>дайындайды</a:t>
            </a:r>
            <a:r>
              <a:rPr lang="ru-RU" dirty="0"/>
              <a:t>) АКТ </a:t>
            </a:r>
            <a:r>
              <a:rPr lang="ru-RU" dirty="0" err="1"/>
              <a:t>саласындағы</a:t>
            </a:r>
            <a:r>
              <a:rPr lang="ru-RU" dirty="0"/>
              <a:t> </a:t>
            </a:r>
            <a:r>
              <a:rPr lang="ru-RU" dirty="0" err="1"/>
              <a:t>мамандарға</a:t>
            </a:r>
            <a:r>
              <a:rPr lang="ru-RU" dirty="0"/>
              <a:t> </a:t>
            </a:r>
            <a:r>
              <a:rPr lang="ru-RU" dirty="0" err="1"/>
              <a:t>сұраныстың</a:t>
            </a:r>
            <a:r>
              <a:rPr lang="ru-RU" dirty="0"/>
              <a:t> </a:t>
            </a:r>
            <a:r>
              <a:rPr lang="ru-RU" dirty="0" err="1"/>
              <a:t>өсуіне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 </a:t>
            </a:r>
            <a:r>
              <a:rPr lang="ru-RU" dirty="0" err="1"/>
              <a:t>аударады</a:t>
            </a:r>
            <a:r>
              <a:rPr lang="ru-RU" dirty="0"/>
              <a:t> </a:t>
            </a:r>
            <a:r>
              <a:rPr lang="ru-RU" dirty="0" err="1"/>
              <a:t>Өнеркәсіптік</a:t>
            </a:r>
            <a:r>
              <a:rPr lang="ru-RU" dirty="0"/>
              <a:t> </a:t>
            </a:r>
            <a:r>
              <a:rPr lang="ru-RU" dirty="0" err="1"/>
              <a:t>сертификаттар</a:t>
            </a:r>
            <a:r>
              <a:rPr lang="ru-RU" dirty="0"/>
              <a:t> </a:t>
            </a:r>
            <a:r>
              <a:rPr lang="ru-RU" dirty="0" err="1"/>
              <a:t>Бейтарап</a:t>
            </a:r>
            <a:r>
              <a:rPr lang="ru-RU" dirty="0"/>
              <a:t> </a:t>
            </a:r>
            <a:r>
              <a:rPr lang="ru-RU" dirty="0" err="1"/>
              <a:t>жеткізуші</a:t>
            </a:r>
            <a:r>
              <a:rPr lang="ru-RU" dirty="0"/>
              <a:t> </a:t>
            </a:r>
            <a:r>
              <a:rPr lang="ru-RU" dirty="0" err="1"/>
              <a:t>Өнім</a:t>
            </a:r>
            <a:r>
              <a:rPr lang="ru-RU" dirty="0"/>
              <a:t> </a:t>
            </a:r>
            <a:r>
              <a:rPr lang="ru-RU" dirty="0" err="1"/>
              <a:t>беруші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ерекше</a:t>
            </a:r>
            <a:r>
              <a:rPr lang="ru-RU" dirty="0"/>
              <a:t> </a:t>
            </a:r>
            <a:r>
              <a:rPr lang="ru-RU" dirty="0" err="1"/>
              <a:t>Оқытудың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</a:t>
            </a:r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мүмкіндіктерін</a:t>
            </a:r>
            <a:r>
              <a:rPr lang="ru-RU" dirty="0"/>
              <a:t> </a:t>
            </a:r>
            <a:r>
              <a:rPr lang="ru-RU" dirty="0" err="1"/>
              <a:t>атаңыз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1800" dirty="0" err="1"/>
              <a:t>Жалғастрығыңыз</a:t>
            </a:r>
            <a:r>
              <a:rPr lang="ru-RU" sz="1800" dirty="0"/>
              <a:t> </a:t>
            </a:r>
            <a:r>
              <a:rPr lang="ru-RU" sz="1800" dirty="0" err="1"/>
              <a:t>келеді</a:t>
            </a:r>
            <a:r>
              <a:rPr lang="ru-RU" sz="1800" dirty="0"/>
              <a:t> </a:t>
            </a:r>
            <a:r>
              <a:rPr lang="ru-RU" sz="1800" dirty="0" err="1"/>
              <a:t>ме</a:t>
            </a:r>
            <a:r>
              <a:rPr lang="ru-RU" sz="1800" dirty="0"/>
              <a:t> ?</a:t>
            </a:r>
            <a:br>
              <a:rPr lang="ru-RU" sz="1800" dirty="0"/>
            </a:br>
            <a:r>
              <a:rPr lang="ru-RU" b="0" dirty="0" err="1">
                <a:effectLst/>
              </a:rPr>
              <a:t>Оқыту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мүмкіндіктері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3275938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4975" y="1204486"/>
            <a:ext cx="8752915" cy="5203934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IoE </a:t>
            </a:r>
            <a:r>
              <a:rPr lang="ru-RU" dirty="0" err="1"/>
              <a:t>үшін</a:t>
            </a:r>
            <a:r>
              <a:rPr lang="ru-RU" dirty="0"/>
              <a:t> АТ </a:t>
            </a:r>
            <a:r>
              <a:rPr lang="ru-RU" dirty="0" err="1"/>
              <a:t>индустриясы</a:t>
            </a:r>
            <a:r>
              <a:rPr lang="ru-RU" dirty="0"/>
              <a:t> Бос </a:t>
            </a:r>
            <a:r>
              <a:rPr lang="ru-RU" dirty="0" err="1"/>
              <a:t>Үдерісті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Мамандандыру</a:t>
            </a:r>
            <a:r>
              <a:rPr lang="ru-RU" dirty="0"/>
              <a:t> Информатика,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техникасы</a:t>
            </a:r>
            <a:r>
              <a:rPr lang="ru-RU" dirty="0"/>
              <a:t> </a:t>
            </a:r>
            <a:r>
              <a:rPr lang="ru-RU" dirty="0" err="1"/>
              <a:t>Бағдарламалық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етуді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 </a:t>
            </a:r>
            <a:r>
              <a:rPr lang="ru-RU" dirty="0" err="1"/>
              <a:t>Өз</a:t>
            </a:r>
            <a:r>
              <a:rPr lang="ru-RU" dirty="0"/>
              <a:t> </a:t>
            </a:r>
            <a:r>
              <a:rPr lang="en-US" dirty="0"/>
              <a:t>IoE </a:t>
            </a:r>
            <a:r>
              <a:rPr lang="ru-RU" dirty="0" err="1"/>
              <a:t>жобасын</a:t>
            </a:r>
            <a:r>
              <a:rPr lang="ru-RU" dirty="0"/>
              <a:t> </a:t>
            </a:r>
            <a:r>
              <a:rPr lang="ru-RU" dirty="0" err="1"/>
              <a:t>жасаңыз</a:t>
            </a:r>
            <a:r>
              <a:rPr lang="ru-RU" dirty="0"/>
              <a:t> </a:t>
            </a:r>
            <a:r>
              <a:rPr lang="ru-RU" dirty="0" err="1"/>
              <a:t>Ат-маманның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түрі</a:t>
            </a:r>
            <a:r>
              <a:rPr lang="ru-RU" dirty="0"/>
              <a:t> </a:t>
            </a:r>
            <a:r>
              <a:rPr lang="ru-RU" dirty="0" err="1"/>
              <a:t>Жаңа</a:t>
            </a:r>
            <a:r>
              <a:rPr lang="ru-RU" dirty="0"/>
              <a:t> </a:t>
            </a:r>
            <a:r>
              <a:rPr lang="ru-RU" dirty="0" err="1"/>
              <a:t>өнімдерді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/>
              <a:t>өңдеу</a:t>
            </a:r>
            <a:r>
              <a:rPr lang="ru-RU" dirty="0"/>
              <a:t> </a:t>
            </a:r>
            <a:r>
              <a:rPr lang="ru-RU" dirty="0" err="1"/>
              <a:t>дағдылары</a:t>
            </a:r>
            <a:endParaRPr lang="en-US" dirty="0"/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0" dirty="0" err="1">
                <a:effectLst/>
              </a:rPr>
              <a:t>Жұмысты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жалғастырғыңыз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келе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ме</a:t>
            </a:r>
            <a:r>
              <a:rPr lang="ru-RU" b="0" dirty="0">
                <a:effectLst/>
              </a:rPr>
              <a:t>?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31026" y="4410689"/>
            <a:ext cx="3612974" cy="244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487185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365507" y="862664"/>
            <a:ext cx="8600517" cy="628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>
            <a:lvl1pPr marL="236538" indent="-236538" algn="l" defTabSz="814388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rgbClr val="708CA1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574675" indent="-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254125" indent="117475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604963" indent="223838" algn="l" defTabSz="814388" rtl="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0621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6pPr>
            <a:lvl7pPr marL="25193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7pPr>
            <a:lvl8pPr marL="29765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8pPr>
            <a:lvl9pPr marL="3433763" algn="l" defTabSz="814388" rtl="0" eaLnBrk="1" fontAlgn="base" hangingPunct="1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708CA1"/>
              </a:buClr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ru-RU" sz="2000" dirty="0"/>
              <a:t>Осы </a:t>
            </a:r>
            <a:r>
              <a:rPr lang="ru-RU" sz="2000" dirty="0" err="1"/>
              <a:t>дәрісте</a:t>
            </a:r>
            <a:r>
              <a:rPr lang="ru-RU" sz="2000" dirty="0"/>
              <a:t> </a:t>
            </a:r>
            <a:r>
              <a:rPr lang="ru-RU" sz="2000" dirty="0" err="1"/>
              <a:t>қолданылатын</a:t>
            </a:r>
            <a:r>
              <a:rPr lang="ru-RU" sz="2000" dirty="0"/>
              <a:t> </a:t>
            </a:r>
            <a:r>
              <a:rPr lang="en-US" sz="2000" dirty="0"/>
              <a:t>Healthcare </a:t>
            </a:r>
            <a:r>
              <a:rPr lang="ru-RU" sz="2000" dirty="0" err="1"/>
              <a:t>моделі</a:t>
            </a:r>
            <a:r>
              <a:rPr lang="ru-RU" sz="2000" dirty="0"/>
              <a:t> </a:t>
            </a:r>
            <a:r>
              <a:rPr lang="en-US" sz="2000" dirty="0"/>
              <a:t>M2M, M2P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P2P </a:t>
            </a:r>
            <a:r>
              <a:rPr lang="ru-RU" sz="2000" dirty="0" err="1"/>
              <a:t>өзара</a:t>
            </a:r>
            <a:r>
              <a:rPr lang="ru-RU" sz="2000" dirty="0"/>
              <a:t> </a:t>
            </a:r>
            <a:r>
              <a:rPr lang="ru-RU" sz="2000" dirty="0" err="1"/>
              <a:t>әрекеттесуін</a:t>
            </a:r>
            <a:r>
              <a:rPr lang="ru-RU" sz="2000" dirty="0"/>
              <a:t> </a:t>
            </a:r>
            <a:r>
              <a:rPr lang="ru-RU" sz="2000" dirty="0" err="1"/>
              <a:t>сипаттайды</a:t>
            </a:r>
            <a:r>
              <a:rPr lang="ru-RU" sz="2000" dirty="0"/>
              <a:t>.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пациенттерді</a:t>
            </a:r>
            <a:r>
              <a:rPr lang="ru-RU" sz="2000" dirty="0"/>
              <a:t> </a:t>
            </a:r>
            <a:r>
              <a:rPr lang="ru-RU" sz="2000" dirty="0" err="1"/>
              <a:t>емдеу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медицина </a:t>
            </a:r>
            <a:r>
              <a:rPr lang="ru-RU" sz="2000" dirty="0" err="1"/>
              <a:t>қызметкерлерін</a:t>
            </a:r>
            <a:r>
              <a:rPr lang="ru-RU" sz="2000" dirty="0"/>
              <a:t> </a:t>
            </a:r>
            <a:r>
              <a:rPr lang="ru-RU" sz="2000" dirty="0" err="1"/>
              <a:t>жіберу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өмірлік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көрсеткіштері</a:t>
            </a:r>
            <a:r>
              <a:rPr lang="ru-RU" sz="2000" dirty="0"/>
              <a:t> бар </a:t>
            </a:r>
            <a:r>
              <a:rPr lang="ru-RU" sz="2000" dirty="0" err="1"/>
              <a:t>пациенттер</a:t>
            </a:r>
            <a:r>
              <a:rPr lang="ru-RU" sz="2000" dirty="0"/>
              <a:t> </a:t>
            </a:r>
            <a:r>
              <a:rPr lang="ru-RU" sz="2000" dirty="0" err="1"/>
              <a:t>мониторингінің</a:t>
            </a:r>
            <a:r>
              <a:rPr lang="ru-RU" sz="2000" dirty="0"/>
              <a:t> </a:t>
            </a:r>
            <a:r>
              <a:rPr lang="ru-RU" sz="2000" dirty="0" err="1"/>
              <a:t>әрбір</a:t>
            </a:r>
            <a:r>
              <a:rPr lang="ru-RU" sz="2000" dirty="0"/>
              <a:t> </a:t>
            </a:r>
            <a:r>
              <a:rPr lang="ru-RU" sz="2000" dirty="0" err="1"/>
              <a:t>аспектісін</a:t>
            </a:r>
            <a:r>
              <a:rPr lang="ru-RU" sz="2000" dirty="0"/>
              <a:t> </a:t>
            </a:r>
            <a:r>
              <a:rPr lang="ru-RU" sz="2000" dirty="0" err="1"/>
              <a:t>модельдейді</a:t>
            </a:r>
            <a:r>
              <a:rPr lang="ru-RU" sz="2000" dirty="0"/>
              <a:t>. </a:t>
            </a:r>
            <a:r>
              <a:rPr lang="ru-RU" sz="2000" dirty="0" err="1"/>
              <a:t>Сипаттама</a:t>
            </a:r>
            <a:r>
              <a:rPr lang="ru-RU" sz="2000" dirty="0"/>
              <a:t>, </a:t>
            </a:r>
            <a:r>
              <a:rPr lang="ru-RU" sz="2000" dirty="0" err="1"/>
              <a:t>болжамдық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ұйғарымды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</a:t>
            </a:r>
            <a:r>
              <a:rPr lang="ru-RU" sz="2000" dirty="0" err="1"/>
              <a:t>бизнестің</a:t>
            </a:r>
            <a:r>
              <a:rPr lang="ru-RU" sz="2000" dirty="0"/>
              <a:t> </a:t>
            </a:r>
            <a:r>
              <a:rPr lang="ru-RU" sz="2000" dirty="0" err="1"/>
              <a:t>қалай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істейтінін</a:t>
            </a:r>
            <a:r>
              <a:rPr lang="ru-RU" sz="2000" dirty="0"/>
              <a:t> </a:t>
            </a:r>
            <a:r>
              <a:rPr lang="ru-RU" sz="2000" dirty="0" err="1"/>
              <a:t>анықтауға</a:t>
            </a:r>
            <a:r>
              <a:rPr lang="ru-RU" sz="2000" dirty="0"/>
              <a:t> </a:t>
            </a:r>
            <a:r>
              <a:rPr lang="ru-RU" sz="2000" dirty="0" err="1"/>
              <a:t>көмектеседі</a:t>
            </a:r>
            <a:r>
              <a:rPr lang="ru-RU" sz="2000" dirty="0"/>
              <a:t>. </a:t>
            </a:r>
            <a:r>
              <a:rPr lang="en-US" sz="2000" dirty="0"/>
              <a:t>IoE </a:t>
            </a:r>
            <a:r>
              <a:rPr lang="ru-RU" sz="2000" dirty="0" err="1"/>
              <a:t>әлеуетті</a:t>
            </a:r>
            <a:r>
              <a:rPr lang="ru-RU" sz="2000" dirty="0"/>
              <a:t> </a:t>
            </a:r>
            <a:r>
              <a:rPr lang="ru-RU" sz="2000" dirty="0" err="1"/>
              <a:t>шешімін</a:t>
            </a:r>
            <a:r>
              <a:rPr lang="ru-RU" sz="2000" dirty="0"/>
              <a:t> </a:t>
            </a:r>
            <a:r>
              <a:rPr lang="ru-RU" sz="2000" dirty="0" err="1"/>
              <a:t>модельдеу</a:t>
            </a:r>
            <a:r>
              <a:rPr lang="ru-RU" sz="2000" dirty="0"/>
              <a:t> </a:t>
            </a:r>
            <a:r>
              <a:rPr lang="ru-RU" sz="2000" dirty="0" err="1"/>
              <a:t>ұйым</a:t>
            </a:r>
            <a:r>
              <a:rPr lang="ru-RU" sz="2000" dirty="0"/>
              <a:t> </a:t>
            </a:r>
            <a:r>
              <a:rPr lang="ru-RU" sz="2000" dirty="0" err="1"/>
              <a:t>үдерісіндегі</a:t>
            </a:r>
            <a:r>
              <a:rPr lang="ru-RU" sz="2000" dirty="0"/>
              <a:t> </a:t>
            </a:r>
            <a:r>
              <a:rPr lang="ru-RU" sz="2000" dirty="0" err="1"/>
              <a:t>өзгерістерді</a:t>
            </a:r>
            <a:r>
              <a:rPr lang="ru-RU" sz="2000" dirty="0"/>
              <a:t> </a:t>
            </a:r>
            <a:r>
              <a:rPr lang="ru-RU" sz="2000" dirty="0" err="1"/>
              <a:t>анықтайды</a:t>
            </a:r>
            <a:r>
              <a:rPr lang="ru-RU" sz="2000" dirty="0"/>
              <a:t>. Блок-схема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процестері</a:t>
            </a:r>
            <a:r>
              <a:rPr lang="ru-RU" sz="2000" dirty="0"/>
              <a:t> мен </a:t>
            </a:r>
            <a:r>
              <a:rPr lang="ru-RU" sz="2000" dirty="0" err="1"/>
              <a:t>шешімдерін</a:t>
            </a:r>
            <a:r>
              <a:rPr lang="ru-RU" sz="2000" dirty="0"/>
              <a:t> </a:t>
            </a:r>
            <a:r>
              <a:rPr lang="ru-RU" sz="2000" dirty="0" err="1"/>
              <a:t>ұсыну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таңбаларды</a:t>
            </a:r>
            <a:r>
              <a:rPr lang="ru-RU" sz="2000" dirty="0"/>
              <a:t> </a:t>
            </a:r>
            <a:r>
              <a:rPr lang="ru-RU" sz="2000" dirty="0" err="1"/>
              <a:t>пайдаланады</a:t>
            </a:r>
            <a:r>
              <a:rPr lang="ru-RU" sz="2000" dirty="0"/>
              <a:t>. </a:t>
            </a:r>
            <a:r>
              <a:rPr lang="ru-RU" sz="2000" dirty="0" err="1"/>
              <a:t>Желілік</a:t>
            </a:r>
            <a:r>
              <a:rPr lang="ru-RU" sz="2000" dirty="0"/>
              <a:t> топология-</a:t>
            </a:r>
            <a:r>
              <a:rPr lang="ru-RU" sz="2000" dirty="0" err="1"/>
              <a:t>бұл</a:t>
            </a:r>
            <a:r>
              <a:rPr lang="ru-RU" sz="2000" dirty="0"/>
              <a:t> карта. </a:t>
            </a:r>
            <a:r>
              <a:rPr lang="ru-RU" sz="2000" dirty="0" err="1"/>
              <a:t>Желілік</a:t>
            </a:r>
            <a:r>
              <a:rPr lang="ru-RU" sz="2000" dirty="0"/>
              <a:t> </a:t>
            </a:r>
            <a:r>
              <a:rPr lang="ru-RU" sz="2000" dirty="0" err="1"/>
              <a:t>топологияның</a:t>
            </a:r>
            <a:r>
              <a:rPr lang="ru-RU" sz="2000" dirty="0"/>
              <a:t>, </a:t>
            </a:r>
            <a:r>
              <a:rPr lang="ru-RU" sz="2000" dirty="0" err="1"/>
              <a:t>физикалық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логикалық</a:t>
            </a:r>
            <a:r>
              <a:rPr lang="ru-RU" sz="2000" dirty="0"/>
              <a:t> </a:t>
            </a:r>
            <a:r>
              <a:rPr lang="ru-RU" sz="2000" dirty="0" err="1"/>
              <a:t>екі</a:t>
            </a:r>
            <a:r>
              <a:rPr lang="ru-RU" sz="2000" dirty="0"/>
              <a:t> </a:t>
            </a:r>
            <a:r>
              <a:rPr lang="ru-RU" sz="2000" dirty="0" err="1"/>
              <a:t>түрі</a:t>
            </a:r>
            <a:r>
              <a:rPr lang="ru-RU" sz="2000" dirty="0"/>
              <a:t> бар. </a:t>
            </a:r>
            <a:r>
              <a:rPr lang="ru-RU" sz="2000" dirty="0" err="1"/>
              <a:t>Физикалық</a:t>
            </a:r>
            <a:r>
              <a:rPr lang="ru-RU" sz="2000" dirty="0"/>
              <a:t> топология </a:t>
            </a:r>
            <a:r>
              <a:rPr lang="ru-RU" sz="2000" dirty="0" err="1"/>
              <a:t>желіге</a:t>
            </a:r>
            <a:r>
              <a:rPr lang="ru-RU" sz="2000" dirty="0"/>
              <a:t> </a:t>
            </a:r>
            <a:r>
              <a:rPr lang="ru-RU" sz="2000" dirty="0" err="1"/>
              <a:t>кіретін</a:t>
            </a:r>
            <a:r>
              <a:rPr lang="ru-RU" sz="2000" dirty="0"/>
              <a:t> 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құрылғылардың</a:t>
            </a:r>
            <a:r>
              <a:rPr lang="ru-RU" sz="2000" dirty="0"/>
              <a:t> </a:t>
            </a:r>
            <a:r>
              <a:rPr lang="ru-RU" sz="2000" dirty="0" err="1"/>
              <a:t>орналасуы</a:t>
            </a:r>
            <a:r>
              <a:rPr lang="ru-RU" sz="2000" dirty="0"/>
              <a:t> мен </a:t>
            </a:r>
            <a:r>
              <a:rPr lang="ru-RU" sz="2000" dirty="0" err="1"/>
              <a:t>орналасуын</a:t>
            </a:r>
            <a:r>
              <a:rPr lang="ru-RU" sz="2000" dirty="0"/>
              <a:t> </a:t>
            </a:r>
            <a:r>
              <a:rPr lang="ru-RU" sz="2000" dirty="0" err="1"/>
              <a:t>көрсетеді</a:t>
            </a:r>
            <a:r>
              <a:rPr lang="ru-RU" sz="2000" dirty="0"/>
              <a:t>. </a:t>
            </a:r>
            <a:r>
              <a:rPr lang="ru-RU" sz="2000" dirty="0" err="1"/>
              <a:t>Логикалық</a:t>
            </a:r>
            <a:r>
              <a:rPr lang="ru-RU" sz="2000" dirty="0"/>
              <a:t> топология </a:t>
            </a:r>
            <a:r>
              <a:rPr lang="ru-RU" sz="2000" dirty="0" err="1"/>
              <a:t>желі</a:t>
            </a:r>
            <a:r>
              <a:rPr lang="ru-RU" sz="2000" dirty="0"/>
              <a:t> </a:t>
            </a:r>
            <a:r>
              <a:rPr lang="ru-RU" sz="2000" dirty="0" err="1"/>
              <a:t>арқылы</a:t>
            </a:r>
            <a:r>
              <a:rPr lang="ru-RU" sz="2000" dirty="0"/>
              <a:t> </a:t>
            </a:r>
            <a:r>
              <a:rPr lang="ru-RU" sz="2000" dirty="0" err="1"/>
              <a:t>деректерді</a:t>
            </a:r>
            <a:r>
              <a:rPr lang="ru-RU" sz="2000" dirty="0"/>
              <a:t> беру </a:t>
            </a:r>
            <a:r>
              <a:rPr lang="ru-RU" sz="2000" dirty="0" err="1"/>
              <a:t>тәсілі</a:t>
            </a:r>
            <a:r>
              <a:rPr lang="ru-RU" sz="2000" dirty="0"/>
              <a:t> </a:t>
            </a:r>
            <a:r>
              <a:rPr lang="ru-RU" sz="2000" dirty="0" err="1"/>
              <a:t>болып</a:t>
            </a:r>
            <a:r>
              <a:rPr lang="ru-RU" sz="2000" dirty="0"/>
              <a:t> </a:t>
            </a:r>
            <a:r>
              <a:rPr lang="ru-RU" sz="2000" dirty="0" err="1"/>
              <a:t>табылады</a:t>
            </a:r>
            <a:r>
              <a:rPr lang="ru-RU" sz="2000" dirty="0"/>
              <a:t>. </a:t>
            </a:r>
            <a:r>
              <a:rPr lang="en-US" sz="2000" dirty="0"/>
              <a:t>IoE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идеялар</a:t>
            </a:r>
            <a:r>
              <a:rPr lang="ru-RU" sz="2000" dirty="0"/>
              <a:t> </a:t>
            </a:r>
            <a:r>
              <a:rPr lang="ru-RU" sz="2000" dirty="0" err="1"/>
              <a:t>прототипі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,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жобалау</a:t>
            </a:r>
            <a:r>
              <a:rPr lang="ru-RU" sz="2000" dirty="0"/>
              <a:t> </a:t>
            </a:r>
            <a:r>
              <a:rPr lang="ru-RU" sz="2000" dirty="0" err="1"/>
              <a:t>дағдыларын</a:t>
            </a:r>
            <a:r>
              <a:rPr lang="ru-RU" sz="2000" dirty="0"/>
              <a:t>, </a:t>
            </a:r>
            <a:r>
              <a:rPr lang="ru-RU" sz="2000" dirty="0" err="1"/>
              <a:t>электр</a:t>
            </a:r>
            <a:r>
              <a:rPr lang="ru-RU" sz="2000" dirty="0"/>
              <a:t> </a:t>
            </a:r>
            <a:r>
              <a:rPr lang="ru-RU" sz="2000" dirty="0" err="1"/>
              <a:t>дағдылары</a:t>
            </a:r>
            <a:r>
              <a:rPr lang="ru-RU" sz="2000" dirty="0"/>
              <a:t>, </a:t>
            </a:r>
            <a:r>
              <a:rPr lang="ru-RU" sz="2000" dirty="0" err="1"/>
              <a:t>физикалық</a:t>
            </a:r>
            <a:r>
              <a:rPr lang="ru-RU" sz="2000" dirty="0"/>
              <a:t> / </a:t>
            </a:r>
            <a:r>
              <a:rPr lang="ru-RU" sz="2000" dirty="0" err="1"/>
              <a:t>механикалық</a:t>
            </a:r>
            <a:r>
              <a:rPr lang="ru-RU" sz="2000" dirty="0"/>
              <a:t> </a:t>
            </a:r>
            <a:r>
              <a:rPr lang="ru-RU" sz="2000" dirty="0" err="1"/>
              <a:t>дағдылар</a:t>
            </a:r>
            <a:r>
              <a:rPr lang="ru-RU" sz="2000" dirty="0"/>
              <a:t>, </a:t>
            </a:r>
            <a:r>
              <a:rPr lang="ru-RU" sz="2000" dirty="0" err="1"/>
              <a:t>бағдарламалау</a:t>
            </a:r>
            <a:r>
              <a:rPr lang="ru-RU" sz="2000" dirty="0"/>
              <a:t> </a:t>
            </a:r>
            <a:r>
              <a:rPr lang="ru-RU" sz="2000" dirty="0" err="1"/>
              <a:t>дағдылары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TCP / IP </a:t>
            </a:r>
            <a:r>
              <a:rPr lang="ru-RU" sz="2000" dirty="0" err="1"/>
              <a:t>қалай</a:t>
            </a:r>
            <a:r>
              <a:rPr lang="ru-RU" sz="2000" dirty="0"/>
              <a:t> </a:t>
            </a:r>
            <a:r>
              <a:rPr lang="ru-RU" sz="2000" dirty="0" err="1"/>
              <a:t>жұмыс</a:t>
            </a:r>
            <a:r>
              <a:rPr lang="ru-RU" sz="2000" dirty="0"/>
              <a:t> </a:t>
            </a:r>
            <a:r>
              <a:rPr lang="ru-RU" sz="2000" dirty="0" err="1"/>
              <a:t>істейді</a:t>
            </a:r>
            <a:r>
              <a:rPr lang="ru-RU" sz="2000" dirty="0"/>
              <a:t> </a:t>
            </a:r>
            <a:r>
              <a:rPr lang="ru-RU" sz="2000" dirty="0" err="1"/>
              <a:t>түсіну</a:t>
            </a:r>
            <a:r>
              <a:rPr lang="ru-RU" sz="2000" dirty="0"/>
              <a:t>.</a:t>
            </a:r>
          </a:p>
        </p:txBody>
      </p:sp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599606" y="0"/>
            <a:ext cx="8180959" cy="862664"/>
          </a:xfrm>
        </p:spPr>
        <p:txBody>
          <a:bodyPr>
            <a:normAutofit/>
          </a:bodyPr>
          <a:lstStyle/>
          <a:p>
            <a:r>
              <a:rPr lang="ru-RU" b="0" dirty="0" err="1">
                <a:effectLst/>
              </a:rPr>
              <a:t>түйіндеме</a:t>
            </a:r>
            <a:endParaRPr lang="en-US" sz="32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760924"/>
      </p:ext>
    </p:extLst>
  </p:cSld>
  <p:clrMapOvr>
    <a:masterClrMapping/>
  </p:clrMapOvr>
  <p:transition spd="med">
    <p:wipe dir="r"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PPT-TMPLT-WHT_C">
  <a:themeElements>
    <a:clrScheme name="PPT-TMPLT-WHT_C 1">
      <a:dk1>
        <a:srgbClr val="000000"/>
      </a:dk1>
      <a:lt1>
        <a:srgbClr val="FFFFFF"/>
      </a:lt1>
      <a:dk2>
        <a:srgbClr val="0183B7"/>
      </a:dk2>
      <a:lt2>
        <a:srgbClr val="000000"/>
      </a:lt2>
      <a:accent1>
        <a:srgbClr val="0183B7"/>
      </a:accent1>
      <a:accent2>
        <a:srgbClr val="B21A1A"/>
      </a:accent2>
      <a:accent3>
        <a:srgbClr val="FFFFFF"/>
      </a:accent3>
      <a:accent4>
        <a:srgbClr val="000000"/>
      </a:accent4>
      <a:accent5>
        <a:srgbClr val="AAC1D8"/>
      </a:accent5>
      <a:accent6>
        <a:srgbClr val="A11616"/>
      </a:accent6>
      <a:hlink>
        <a:srgbClr val="83A2CF"/>
      </a:hlink>
      <a:folHlink>
        <a:srgbClr val="EFB525"/>
      </a:folHlink>
    </a:clrScheme>
    <a:fontScheme name="PPT-TMPLT-WHT_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82124" tIns="41061" rIns="82124" bIns="41061" numCol="1" anchor="ctr" anchorCtr="0" compatLnSpc="1">
        <a:prstTxWarp prst="textNoShape">
          <a:avLst/>
        </a:prstTxWarp>
        <a:spAutoFit/>
      </a:bodyPr>
      <a:lstStyle>
        <a:defPPr marL="0" marR="0" indent="0" algn="ctr" defTabSz="814388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-TMPLT-WHT_C 1">
        <a:dk1>
          <a:srgbClr val="000000"/>
        </a:dk1>
        <a:lt1>
          <a:srgbClr val="FFFFFF"/>
        </a:lt1>
        <a:dk2>
          <a:srgbClr val="0183B7"/>
        </a:dk2>
        <a:lt2>
          <a:srgbClr val="000000"/>
        </a:lt2>
        <a:accent1>
          <a:srgbClr val="0183B7"/>
        </a:accent1>
        <a:accent2>
          <a:srgbClr val="B21A1A"/>
        </a:accent2>
        <a:accent3>
          <a:srgbClr val="FFFFFF"/>
        </a:accent3>
        <a:accent4>
          <a:srgbClr val="000000"/>
        </a:accent4>
        <a:accent5>
          <a:srgbClr val="AAC1D8"/>
        </a:accent5>
        <a:accent6>
          <a:srgbClr val="A11616"/>
        </a:accent6>
        <a:hlink>
          <a:srgbClr val="83A2CF"/>
        </a:hlink>
        <a:folHlink>
          <a:srgbClr val="EFB5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nstructor_Supplemental_Material_Template.pptx" id="{3198E07C-115F-418B-A9A8-BF9053302A35}" vid="{198B02FE-59AF-4313-B2FA-B9A3F3C1E378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Instructor_Supplemental_Material_Template</Template>
  <TotalTime>813</TotalTime>
  <Pages>28</Pages>
  <Words>452</Words>
  <Application>Microsoft Office PowerPoint</Application>
  <PresentationFormat>Экран (4:3)</PresentationFormat>
  <Paragraphs>29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Courier New</vt:lpstr>
      <vt:lpstr>Lucida Sans Unicode</vt:lpstr>
      <vt:lpstr>Verdana</vt:lpstr>
      <vt:lpstr>Wingdings</vt:lpstr>
      <vt:lpstr>Wingdings 2</vt:lpstr>
      <vt:lpstr>Wingdings 3</vt:lpstr>
      <vt:lpstr>PPT-TMPLT-WHT_C</vt:lpstr>
      <vt:lpstr>Открытая</vt:lpstr>
      <vt:lpstr> Лекция 12 Интернет заттардың шешімдерін модельдеу</vt:lpstr>
      <vt:lpstr>Мақстаты </vt:lpstr>
      <vt:lpstr>1 IoE шешімін модельдеу</vt:lpstr>
      <vt:lpstr>IoE шешімін модельдеу IoE Денсаулық сақтау моделіндегі өзара іс-қимыл</vt:lpstr>
      <vt:lpstr>IoE шешімін модельдеу Модельдеу</vt:lpstr>
      <vt:lpstr>Барлық сандық түрлендіру Жол анық</vt:lpstr>
      <vt:lpstr>Жалғастрығыңыз келеді ме ? Оқыту мүмкіндіктері</vt:lpstr>
      <vt:lpstr>Жұмысты жалғастырғыңыз келе ме?</vt:lpstr>
      <vt:lpstr>түйіндеме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Instructor Materials Chapter 1 What is the Internet of Things?</dc:title>
  <dc:creator>Suk-yi Pennock</dc:creator>
  <cp:lastModifiedBy>Сейтжанова Жанат</cp:lastModifiedBy>
  <cp:revision>46</cp:revision>
  <cp:lastPrinted>1999-01-27T00:54:54Z</cp:lastPrinted>
  <dcterms:created xsi:type="dcterms:W3CDTF">2016-07-19T22:00:40Z</dcterms:created>
  <dcterms:modified xsi:type="dcterms:W3CDTF">2019-02-27T10:53:19Z</dcterms:modified>
</cp:coreProperties>
</file>